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3"/>
  </p:notesMasterIdLst>
  <p:sldIdLst>
    <p:sldId id="264" r:id="rId2"/>
    <p:sldId id="313" r:id="rId3"/>
    <p:sldId id="338" r:id="rId4"/>
    <p:sldId id="339" r:id="rId5"/>
    <p:sldId id="364" r:id="rId6"/>
    <p:sldId id="365" r:id="rId7"/>
    <p:sldId id="362" r:id="rId8"/>
    <p:sldId id="342" r:id="rId9"/>
    <p:sldId id="363" r:id="rId10"/>
    <p:sldId id="322" r:id="rId11"/>
    <p:sldId id="323" r:id="rId12"/>
    <p:sldId id="325" r:id="rId13"/>
    <p:sldId id="326" r:id="rId14"/>
    <p:sldId id="335" r:id="rId15"/>
    <p:sldId id="348" r:id="rId16"/>
    <p:sldId id="291" r:id="rId17"/>
    <p:sldId id="292" r:id="rId18"/>
    <p:sldId id="336" r:id="rId19"/>
    <p:sldId id="337" r:id="rId20"/>
    <p:sldId id="331" r:id="rId21"/>
    <p:sldId id="259" r:id="rId2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6" autoAdjust="0"/>
    <p:restoredTop sz="94660"/>
  </p:normalViewPr>
  <p:slideViewPr>
    <p:cSldViewPr>
      <p:cViewPr varScale="1">
        <p:scale>
          <a:sx n="110" d="100"/>
          <a:sy n="110" d="100"/>
        </p:scale>
        <p:origin x="677" y="6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51C0CE-6229-4641-9651-32552702D416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C78034-5B72-4882-A703-0DC4626EFB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202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85EE0C-71F2-46A0-BE2B-C12E7C54924B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701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2343150"/>
            <a:ext cx="6172200" cy="142077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3752492"/>
            <a:ext cx="6172200" cy="10287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8050371" y="832948"/>
            <a:ext cx="17145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534469" y="3088246"/>
            <a:ext cx="27432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51435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51435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51435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51435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51435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5143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51435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2571750"/>
            <a:ext cx="1295400" cy="97155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3650064"/>
            <a:ext cx="641424" cy="481068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4125474"/>
            <a:ext cx="137160" cy="10287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4341114"/>
            <a:ext cx="274320" cy="20574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3371850"/>
            <a:ext cx="365760" cy="27432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3696527"/>
            <a:ext cx="609600" cy="388143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1676400" cy="4388644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00150"/>
            <a:ext cx="7467600" cy="365531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171700"/>
            <a:ext cx="6172200" cy="1540193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3757613"/>
            <a:ext cx="6172200" cy="10287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8049006" y="830199"/>
            <a:ext cx="17145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534656" y="3086100"/>
            <a:ext cx="27432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51435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51435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51435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51435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51435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51435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2571750"/>
            <a:ext cx="1295400" cy="97155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3650064"/>
            <a:ext cx="641424" cy="481068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4125474"/>
            <a:ext cx="137160" cy="10287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4343400"/>
            <a:ext cx="274320" cy="20574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3359916"/>
            <a:ext cx="365760" cy="27432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5143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3696527"/>
            <a:ext cx="609600" cy="388143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00150"/>
            <a:ext cx="3657600" cy="3429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200150"/>
            <a:ext cx="3657600" cy="3429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7543800" cy="85725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1771650"/>
            <a:ext cx="3657600" cy="291465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1771650"/>
            <a:ext cx="3657600" cy="291465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177290"/>
            <a:ext cx="3657600" cy="49377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177290"/>
            <a:ext cx="3657600" cy="49377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4160520" y="2343150"/>
            <a:ext cx="473202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05740"/>
            <a:ext cx="1527048" cy="373761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51435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51435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51435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4286250"/>
            <a:ext cx="548640" cy="41148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05740"/>
            <a:ext cx="5638800" cy="4745736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4286250"/>
            <a:ext cx="548640" cy="41148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4138803" y="2343150"/>
            <a:ext cx="473202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51435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198596"/>
            <a:ext cx="1524000" cy="3717036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51435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51435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05979"/>
            <a:ext cx="7467600" cy="85725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7467600" cy="365531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840980" y="763382"/>
            <a:ext cx="150876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7390236" y="2757210"/>
            <a:ext cx="24003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5143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51435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51435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4286250"/>
            <a:ext cx="548640" cy="41148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771550"/>
            <a:ext cx="34563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«Учитель года- 2024» </a:t>
            </a:r>
            <a:endParaRPr lang="ru-RU" sz="3600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627536"/>
            <a:ext cx="5028538" cy="284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5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863082" y="1980220"/>
            <a:ext cx="7429500" cy="289578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Цель</a:t>
            </a:r>
            <a:r>
              <a:rPr lang="ru-RU" sz="2400" b="1" dirty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</a:t>
            </a:r>
            <a:r>
              <a:rPr lang="ru-RU" sz="2400" b="1" dirty="0" smtClean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–</a:t>
            </a:r>
            <a:r>
              <a:rPr lang="ru-RU" dirty="0"/>
              <a:t>демонстрация конкурсантом наиболее значимых аспектов своей профессиональной деятельности и педагогической индивидуальности в контексте особенностей региона и образовательной организации, в которой он работает</a:t>
            </a:r>
            <a:r>
              <a:rPr lang="ru-RU" sz="2400" b="1" dirty="0" smtClean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</a:t>
            </a:r>
            <a:endParaRPr lang="ru-RU" sz="2400" b="1" dirty="0">
              <a:solidFill>
                <a:srgbClr val="17375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2" name="Group 20"/>
          <p:cNvGrpSpPr/>
          <p:nvPr/>
        </p:nvGrpSpPr>
        <p:grpSpPr>
          <a:xfrm>
            <a:off x="857250" y="1113588"/>
            <a:ext cx="7429500" cy="1868656"/>
            <a:chOff x="-1580491" y="2145595"/>
            <a:chExt cx="15773701" cy="3967374"/>
          </a:xfrm>
        </p:grpSpPr>
        <p:sp>
          <p:nvSpPr>
            <p:cNvPr id="18" name="Shape 7"/>
            <p:cNvSpPr/>
            <p:nvPr/>
          </p:nvSpPr>
          <p:spPr>
            <a:xfrm>
              <a:off x="1269999" y="5673606"/>
              <a:ext cx="10464803" cy="4393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b">
              <a:noAutofit/>
            </a:bodyPr>
            <a:lstStyle>
              <a:lvl1pPr>
                <a:lnSpc>
                  <a:spcPct val="100000"/>
                </a:lnSpc>
                <a:defRPr sz="2500">
                  <a:solidFill>
                    <a:srgbClr val="3483C9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endParaRPr sz="1875" dirty="0"/>
            </a:p>
          </p:txBody>
        </p:sp>
        <p:grpSp>
          <p:nvGrpSpPr>
            <p:cNvPr id="3" name="Group 19"/>
            <p:cNvGrpSpPr/>
            <p:nvPr/>
          </p:nvGrpSpPr>
          <p:grpSpPr>
            <a:xfrm>
              <a:off x="-1580491" y="2145595"/>
              <a:ext cx="15773701" cy="2540003"/>
              <a:chOff x="-1580491" y="320433"/>
              <a:chExt cx="15773701" cy="2540001"/>
            </a:xfrm>
          </p:grpSpPr>
          <p:grpSp>
            <p:nvGrpSpPr>
              <p:cNvPr id="4" name="Group 14"/>
              <p:cNvGrpSpPr/>
              <p:nvPr/>
            </p:nvGrpSpPr>
            <p:grpSpPr>
              <a:xfrm>
                <a:off x="-1580491" y="320433"/>
                <a:ext cx="15773701" cy="2540001"/>
                <a:chOff x="-1580491" y="0"/>
                <a:chExt cx="15773701" cy="2540000"/>
              </a:xfrm>
            </p:grpSpPr>
            <p:sp>
              <p:nvSpPr>
                <p:cNvPr id="13" name="Shape 12"/>
                <p:cNvSpPr/>
                <p:nvPr/>
              </p:nvSpPr>
              <p:spPr>
                <a:xfrm>
                  <a:off x="6502400" y="0"/>
                  <a:ext cx="7690810" cy="2540000"/>
                </a:xfrm>
                <a:prstGeom prst="rect">
                  <a:avLst/>
                </a:prstGeom>
                <a:solidFill>
                  <a:srgbClr val="2D4E7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t">
                  <a:noAutofit/>
                </a:bodyPr>
                <a:lstStyle/>
                <a:p>
                  <a:pPr lvl="0"/>
                  <a:endParaRPr sz="1350"/>
                </a:p>
              </p:txBody>
            </p:sp>
            <p:sp>
              <p:nvSpPr>
                <p:cNvPr id="14" name="Shape 13"/>
                <p:cNvSpPr/>
                <p:nvPr/>
              </p:nvSpPr>
              <p:spPr>
                <a:xfrm>
                  <a:off x="-1580491" y="0"/>
                  <a:ext cx="8082891" cy="2540000"/>
                </a:xfrm>
                <a:prstGeom prst="rect">
                  <a:avLst/>
                </a:prstGeom>
                <a:solidFill>
                  <a:srgbClr val="2D4E7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t">
                  <a:noAutofit/>
                </a:bodyPr>
                <a:lstStyle/>
                <a:p>
                  <a:pPr lvl="0"/>
                  <a:endParaRPr sz="1350"/>
                </a:p>
              </p:txBody>
            </p:sp>
          </p:grpSp>
          <p:grpSp>
            <p:nvGrpSpPr>
              <p:cNvPr id="5" name="Group 18"/>
              <p:cNvGrpSpPr/>
              <p:nvPr/>
            </p:nvGrpSpPr>
            <p:grpSpPr>
              <a:xfrm>
                <a:off x="1206045" y="1016543"/>
                <a:ext cx="10528755" cy="1147781"/>
                <a:chOff x="0" y="0"/>
                <a:chExt cx="10528754" cy="1147780"/>
              </a:xfrm>
            </p:grpSpPr>
            <p:sp>
              <p:nvSpPr>
                <p:cNvPr id="11" name="Shape 16"/>
                <p:cNvSpPr/>
                <p:nvPr/>
              </p:nvSpPr>
              <p:spPr>
                <a:xfrm>
                  <a:off x="0" y="0"/>
                  <a:ext cx="3180783" cy="114778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ctr">
                  <a:noAutofit/>
                </a:bodyPr>
                <a:lstStyle>
                  <a:lvl1pPr algn="l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lvl1pPr>
                </a:lstStyle>
                <a:p>
                  <a:pPr lvl="0">
                    <a:defRPr sz="1800">
                      <a:solidFill>
                        <a:srgbClr val="000000"/>
                      </a:solidFill>
                    </a:defRPr>
                  </a:pPr>
                  <a:endParaRPr sz="1875" dirty="0"/>
                </a:p>
              </p:txBody>
            </p:sp>
            <p:sp>
              <p:nvSpPr>
                <p:cNvPr id="12" name="Shape 17"/>
                <p:cNvSpPr/>
                <p:nvPr/>
              </p:nvSpPr>
              <p:spPr>
                <a:xfrm>
                  <a:off x="7347972" y="0"/>
                  <a:ext cx="3180783" cy="114778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ctr">
                  <a:noAutofit/>
                </a:bodyPr>
                <a:lstStyle>
                  <a:lvl1pPr algn="r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lvl1pPr>
                </a:lstStyle>
                <a:p>
                  <a:pPr lvl="0">
                    <a:defRPr sz="1800">
                      <a:solidFill>
                        <a:srgbClr val="000000"/>
                      </a:solidFill>
                    </a:defRPr>
                  </a:pPr>
                  <a:endParaRPr sz="1875" dirty="0"/>
                </a:p>
              </p:txBody>
            </p:sp>
          </p:grpSp>
        </p:grpSp>
      </p:grpSp>
      <p:sp>
        <p:nvSpPr>
          <p:cNvPr id="20" name="Прямоугольник 19"/>
          <p:cNvSpPr/>
          <p:nvPr/>
        </p:nvSpPr>
        <p:spPr>
          <a:xfrm>
            <a:off x="5220072" y="1329612"/>
            <a:ext cx="3066682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57250" y="1221603"/>
            <a:ext cx="3720582" cy="6001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500" dirty="0">
                <a:latin typeface="PT Sans" panose="020B0503020203020204" pitchFamily="34" charset="-52"/>
                <a:cs typeface="Arial" pitchFamily="34" charset="0"/>
              </a:rPr>
              <a:t>Конкурсное испытание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/>
              <a:t>«</a:t>
            </a:r>
            <a:r>
              <a:rPr lang="ru-RU" b="1" dirty="0" err="1"/>
              <a:t>Медиавизитка</a:t>
            </a:r>
            <a:r>
              <a:rPr lang="ru-RU" dirty="0"/>
              <a:t>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Название 1"/>
          <p:cNvSpPr txBox="1">
            <a:spLocks/>
          </p:cNvSpPr>
          <p:nvPr/>
        </p:nvSpPr>
        <p:spPr>
          <a:xfrm>
            <a:off x="1655677" y="438515"/>
            <a:ext cx="1740251" cy="297033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/>
          </a:bodyPr>
          <a:lstStyle/>
          <a:p>
            <a:pPr>
              <a:defRPr/>
            </a:pPr>
            <a:r>
              <a:rPr lang="ru-RU" sz="6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оператор Всероссийского конкурса "Учитель года России" 2018 года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857255" y="2168099"/>
            <a:ext cx="7429499" cy="457659"/>
          </a:xfrm>
          <a:prstGeom prst="rect">
            <a:avLst/>
          </a:prstGeom>
          <a:solidFill>
            <a:srgbClr val="3E6C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4" name="TextBox 23"/>
          <p:cNvSpPr txBox="1"/>
          <p:nvPr/>
        </p:nvSpPr>
        <p:spPr>
          <a:xfrm>
            <a:off x="845586" y="2181634"/>
            <a:ext cx="43204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ru-RU" sz="1350" b="1" dirty="0">
              <a:solidFill>
                <a:srgbClr val="35689B"/>
              </a:solidFill>
              <a:latin typeface="PT Sans" panose="020B0503020203020204" pitchFamily="34" charset="-52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ru-RU" sz="1350" dirty="0">
              <a:solidFill>
                <a:srgbClr val="025378"/>
              </a:solidFill>
              <a:latin typeface="PT Sans" charset="-52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058054" y="2193711"/>
            <a:ext cx="322869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endParaRPr lang="ru-RU" sz="135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ru-RU" sz="1350" b="1" dirty="0">
              <a:solidFill>
                <a:srgbClr val="025378"/>
              </a:solidFill>
              <a:latin typeface="PT Sans" charset="-52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845586" y="2"/>
            <a:ext cx="7441164" cy="64271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37" name="Название 1"/>
          <p:cNvSpPr txBox="1">
            <a:spLocks/>
          </p:cNvSpPr>
          <p:nvPr/>
        </p:nvSpPr>
        <p:spPr>
          <a:xfrm>
            <a:off x="857250" y="141481"/>
            <a:ext cx="7429500" cy="33942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sz="15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ЗАОЧНЫЙ </a:t>
            </a:r>
            <a:r>
              <a:rPr lang="ru-RU" sz="1500" b="1" dirty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ТУР  « Я-УЧИТЕЛЬ »</a:t>
            </a:r>
          </a:p>
        </p:txBody>
      </p:sp>
      <p:sp>
        <p:nvSpPr>
          <p:cNvPr id="26" name="Овал 25"/>
          <p:cNvSpPr/>
          <p:nvPr/>
        </p:nvSpPr>
        <p:spPr>
          <a:xfrm>
            <a:off x="4716016" y="987574"/>
            <a:ext cx="1458162" cy="1458162"/>
          </a:xfrm>
          <a:prstGeom prst="ellipse">
            <a:avLst/>
          </a:prstGeom>
          <a:solidFill>
            <a:srgbClr val="6893C6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350" b="1" dirty="0">
              <a:solidFill>
                <a:srgbClr val="7030A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9" name="Picture 3" descr="C:\Users\mokrushina\Downloads\guarante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203598"/>
            <a:ext cx="864096" cy="8640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7195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азвание 1"/>
          <p:cNvSpPr txBox="1">
            <a:spLocks/>
          </p:cNvSpPr>
          <p:nvPr/>
        </p:nvSpPr>
        <p:spPr>
          <a:xfrm>
            <a:off x="3599892" y="33468"/>
            <a:ext cx="3834426" cy="519522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Организация  проведения </a:t>
            </a:r>
          </a:p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федерального этапа Конкурса</a:t>
            </a:r>
          </a:p>
        </p:txBody>
      </p:sp>
      <p:sp>
        <p:nvSpPr>
          <p:cNvPr id="28" name="Название 1"/>
          <p:cNvSpPr txBox="1">
            <a:spLocks/>
          </p:cNvSpPr>
          <p:nvPr/>
        </p:nvSpPr>
        <p:spPr>
          <a:xfrm>
            <a:off x="1907708" y="-109479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0"/>
            <a:ext cx="83529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Критерии оценивания конкурсного испытания </a:t>
            </a:r>
            <a:endParaRPr lang="ru-RU" sz="2000" b="1" dirty="0" smtClean="0">
              <a:solidFill>
                <a:srgbClr val="C00000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 dirty="0" smtClean="0"/>
              <a:t>«</a:t>
            </a:r>
            <a:r>
              <a:rPr lang="ru-RU" sz="2000" b="1" dirty="0" err="1" smtClean="0"/>
              <a:t>Медиавизитка</a:t>
            </a:r>
            <a:r>
              <a:rPr lang="ru-RU" sz="2000" b="1" dirty="0" smtClean="0"/>
              <a:t>» </a:t>
            </a:r>
            <a:endParaRPr lang="ru-RU" sz="2000" dirty="0">
              <a:solidFill>
                <a:srgbClr val="C00000"/>
              </a:solidFill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319632"/>
              </p:ext>
            </p:extLst>
          </p:nvPr>
        </p:nvGraphicFramePr>
        <p:xfrm>
          <a:off x="251520" y="821457"/>
          <a:ext cx="8640960" cy="3154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4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08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356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36104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17375E"/>
                          </a:solidFill>
                        </a:rPr>
                        <a:t>1</a:t>
                      </a:r>
                      <a:endParaRPr lang="ru-RU" sz="1600" dirty="0">
                        <a:solidFill>
                          <a:srgbClr val="17375E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Разработка </a:t>
                      </a:r>
                      <a:r>
                        <a:rPr lang="ru-RU" sz="1800" b="1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медиавизитки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умение разработать и представить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наиболее значимых аспектов своей профессиональной деятельности и педагогической индивидуальности</a:t>
                      </a:r>
                    </a:p>
                    <a:p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7813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17375E"/>
                          </a:solidFill>
                        </a:rPr>
                        <a:t>2</a:t>
                      </a:r>
                      <a:endParaRPr lang="ru-RU" sz="1600" dirty="0">
                        <a:solidFill>
                          <a:srgbClr val="17375E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Представление </a:t>
                      </a:r>
                      <a:r>
                        <a:rPr lang="ru-RU" sz="1800" b="1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медиавизитки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содержательность представленной информации; 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творческий подход к демонстрации педагогической индивидуальности</a:t>
                      </a:r>
                    </a:p>
                    <a:p>
                      <a:endParaRPr kumimoji="0" lang="ru-RU" sz="18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916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868919" y="1839257"/>
            <a:ext cx="7429499" cy="2895786"/>
          </a:xfrm>
          <a:prstGeom prst="rect">
            <a:avLst/>
          </a:prstGeom>
          <a:solidFill>
            <a:schemeClr val="tx2">
              <a:lumMod val="60000"/>
              <a:lumOff val="40000"/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2400" b="1" dirty="0" smtClean="0">
              <a:solidFill>
                <a:srgbClr val="17375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pPr lvl="0" algn="ctr"/>
            <a:r>
              <a:rPr lang="ru-RU" sz="2400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Цель</a:t>
            </a:r>
            <a:r>
              <a:rPr lang="ru-RU" sz="2400" b="1" dirty="0" smtClean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</a:t>
            </a:r>
            <a:r>
              <a:rPr lang="ru-RU" sz="2400" b="1" dirty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– </a:t>
            </a:r>
            <a:r>
              <a:rPr lang="ru-RU" dirty="0">
                <a:solidFill>
                  <a:schemeClr val="tx1"/>
                </a:solidFill>
              </a:rPr>
              <a:t>демонстрация конкурсантом профессиональных компетенций в области проведения и анализа урока как основной формы организации учебно-воспитательного процесса и учебной деятельности обучающихся</a:t>
            </a:r>
            <a:endParaRPr lang="ru-RU" sz="2400" b="1" dirty="0">
              <a:solidFill>
                <a:schemeClr val="tx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" name="Shape 7"/>
          <p:cNvSpPr/>
          <p:nvPr/>
        </p:nvSpPr>
        <p:spPr>
          <a:xfrm>
            <a:off x="2199847" y="2775302"/>
            <a:ext cx="4928980" cy="206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b">
            <a:noAutofit/>
          </a:bodyPr>
          <a:lstStyle>
            <a:lvl1pPr>
              <a:lnSpc>
                <a:spcPct val="100000"/>
              </a:lnSpc>
              <a:defRPr sz="2500">
                <a:solidFill>
                  <a:srgbClr val="3483C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endParaRPr sz="1875" dirty="0"/>
          </a:p>
        </p:txBody>
      </p:sp>
      <p:sp>
        <p:nvSpPr>
          <p:cNvPr id="14" name="Shape 13"/>
          <p:cNvSpPr/>
          <p:nvPr/>
        </p:nvSpPr>
        <p:spPr>
          <a:xfrm>
            <a:off x="899592" y="771550"/>
            <a:ext cx="6552728" cy="119635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numCol="1" anchor="t">
            <a:noAutofit/>
          </a:bodyPr>
          <a:lstStyle/>
          <a:p>
            <a:pPr lvl="0"/>
            <a:endParaRPr sz="1350"/>
          </a:p>
        </p:txBody>
      </p:sp>
      <p:grpSp>
        <p:nvGrpSpPr>
          <p:cNvPr id="2" name="Group 18"/>
          <p:cNvGrpSpPr/>
          <p:nvPr/>
        </p:nvGrpSpPr>
        <p:grpSpPr>
          <a:xfrm>
            <a:off x="2169728" y="1441460"/>
            <a:ext cx="4959101" cy="540612"/>
            <a:chOff x="0" y="0"/>
            <a:chExt cx="10528754" cy="1147780"/>
          </a:xfrm>
        </p:grpSpPr>
        <p:sp>
          <p:nvSpPr>
            <p:cNvPr id="11" name="Shape 16"/>
            <p:cNvSpPr/>
            <p:nvPr/>
          </p:nvSpPr>
          <p:spPr>
            <a:xfrm>
              <a:off x="0" y="0"/>
              <a:ext cx="3180783" cy="11477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algn="l">
                <a:lnSpc>
                  <a:spcPct val="100000"/>
                </a:lnSpc>
                <a:defRPr sz="250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endParaRPr sz="1875" dirty="0"/>
            </a:p>
          </p:txBody>
        </p:sp>
        <p:sp>
          <p:nvSpPr>
            <p:cNvPr id="12" name="Shape 17"/>
            <p:cNvSpPr/>
            <p:nvPr/>
          </p:nvSpPr>
          <p:spPr>
            <a:xfrm>
              <a:off x="7347972" y="0"/>
              <a:ext cx="3180783" cy="11477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algn="r">
                <a:lnSpc>
                  <a:spcPct val="100000"/>
                </a:lnSpc>
                <a:defRPr sz="250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endParaRPr sz="1875" dirty="0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4944683" y="1304462"/>
            <a:ext cx="339583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500" b="1" dirty="0" smtClean="0">
                <a:solidFill>
                  <a:schemeClr val="bg1"/>
                </a:solidFill>
                <a:latin typeface="PT Sans" panose="020B0503020203020204" pitchFamily="34" charset="-52"/>
                <a:cs typeface="Arial" pitchFamily="34" charset="0"/>
              </a:rPr>
              <a:t>» </a:t>
            </a:r>
            <a:endParaRPr lang="ru-RU" sz="1500" b="1" dirty="0">
              <a:solidFill>
                <a:schemeClr val="bg1"/>
              </a:solidFill>
              <a:latin typeface="PT Sans" panose="020B0503020203020204" pitchFamily="34" charset="-52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45590" y="915566"/>
            <a:ext cx="34023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PT Sans" panose="020B0503020203020204" pitchFamily="34" charset="-52"/>
                <a:cs typeface="Arial" pitchFamily="34" charset="0"/>
              </a:rPr>
              <a:t>Конкурсное испытание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PT Sans" panose="020B0503020203020204" pitchFamily="34" charset="-52"/>
                <a:cs typeface="Arial" pitchFamily="34" charset="0"/>
              </a:rPr>
              <a:t>«</a:t>
            </a:r>
            <a:r>
              <a:rPr lang="ru-RU" sz="2000" b="1" dirty="0" smtClean="0">
                <a:latin typeface="PT Sans" panose="020B0503020203020204" pitchFamily="34" charset="-52"/>
                <a:cs typeface="Arial" pitchFamily="34" charset="0"/>
              </a:rPr>
              <a:t>УРОК»</a:t>
            </a:r>
            <a:endParaRPr lang="ru-RU" sz="2000" b="1" dirty="0">
              <a:latin typeface="PT Sans" panose="020B0503020203020204" pitchFamily="34" charset="-52"/>
              <a:cs typeface="Arial" pitchFamily="34" charset="0"/>
            </a:endParaRPr>
          </a:p>
        </p:txBody>
      </p:sp>
      <p:sp>
        <p:nvSpPr>
          <p:cNvPr id="31" name="Название 1"/>
          <p:cNvSpPr txBox="1">
            <a:spLocks/>
          </p:cNvSpPr>
          <p:nvPr/>
        </p:nvSpPr>
        <p:spPr>
          <a:xfrm>
            <a:off x="1655677" y="438515"/>
            <a:ext cx="1740251" cy="297033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/>
          </a:bodyPr>
          <a:lstStyle/>
          <a:p>
            <a:pPr>
              <a:defRPr/>
            </a:pPr>
            <a:r>
              <a:rPr lang="ru-RU" sz="6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оператор Всероссийского конкурса "Учитель года России" 2018 года</a:t>
            </a:r>
          </a:p>
        </p:txBody>
      </p:sp>
      <p:sp>
        <p:nvSpPr>
          <p:cNvPr id="32" name="Название 1"/>
          <p:cNvSpPr txBox="1">
            <a:spLocks/>
          </p:cNvSpPr>
          <p:nvPr/>
        </p:nvSpPr>
        <p:spPr>
          <a:xfrm>
            <a:off x="1655680" y="70741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755576" y="0"/>
            <a:ext cx="7441164" cy="64271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41" name="Название 1"/>
          <p:cNvSpPr txBox="1">
            <a:spLocks/>
          </p:cNvSpPr>
          <p:nvPr/>
        </p:nvSpPr>
        <p:spPr>
          <a:xfrm>
            <a:off x="857250" y="126088"/>
            <a:ext cx="7429500" cy="33942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sz="15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ОЧНЫЙ ТУР – </a:t>
            </a:r>
            <a:r>
              <a:rPr lang="ru-RU" sz="1500" b="1" dirty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«УЧИТЕЛЬ – ПРОФЕССИОНАЛ» 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857255" y="2168099"/>
            <a:ext cx="7429499" cy="457659"/>
          </a:xfrm>
          <a:prstGeom prst="rect">
            <a:avLst/>
          </a:prstGeom>
          <a:solidFill>
            <a:srgbClr val="3E6C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grpSp>
        <p:nvGrpSpPr>
          <p:cNvPr id="3" name="Группа 21"/>
          <p:cNvGrpSpPr/>
          <p:nvPr/>
        </p:nvGrpSpPr>
        <p:grpSpPr>
          <a:xfrm>
            <a:off x="5652120" y="627534"/>
            <a:ext cx="1656184" cy="1458162"/>
            <a:chOff x="4016896" y="1412776"/>
            <a:chExt cx="1944216" cy="1944216"/>
          </a:xfrm>
        </p:grpSpPr>
        <p:sp>
          <p:nvSpPr>
            <p:cNvPr id="19" name="Овал 18"/>
            <p:cNvSpPr/>
            <p:nvPr/>
          </p:nvSpPr>
          <p:spPr>
            <a:xfrm>
              <a:off x="4016896" y="1412776"/>
              <a:ext cx="1944216" cy="1944216"/>
            </a:xfrm>
            <a:prstGeom prst="ellipse">
              <a:avLst/>
            </a:prstGeom>
            <a:solidFill>
              <a:srgbClr val="6893C6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350" b="1" dirty="0">
                <a:solidFill>
                  <a:srgbClr val="7030A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endParaRPr>
            </a:p>
          </p:txBody>
        </p:sp>
        <p:pic>
          <p:nvPicPr>
            <p:cNvPr id="2050" name="Picture 2" descr="C:\Users\mokrushina\Downloads\mortarboard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520952" y="1849272"/>
              <a:ext cx="864096" cy="864096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56537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89" y="-36640"/>
            <a:ext cx="9131025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lvl="1" algn="ctr" rt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Конкурсное задание очного тура-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Урок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779662"/>
            <a:ext cx="5050904" cy="316835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урок </a:t>
            </a:r>
            <a:r>
              <a:rPr lang="ru-RU" dirty="0"/>
              <a:t>(</a:t>
            </a:r>
            <a:r>
              <a:rPr lang="ru-RU" dirty="0" smtClean="0"/>
              <a:t>35 </a:t>
            </a:r>
            <a:r>
              <a:rPr lang="ru-RU" dirty="0"/>
              <a:t>минут)</a:t>
            </a:r>
          </a:p>
          <a:p>
            <a:pPr>
              <a:buFont typeface="Wingdings" pitchFamily="2" charset="2"/>
              <a:buChar char="v"/>
            </a:pPr>
            <a:r>
              <a:rPr lang="ru-RU" dirty="0"/>
              <a:t>  самоанализ урока и </a:t>
            </a:r>
          </a:p>
          <a:p>
            <a:pPr>
              <a:buNone/>
            </a:pPr>
            <a:r>
              <a:rPr lang="ru-RU" dirty="0"/>
              <a:t>    вопросы жюри   (</a:t>
            </a:r>
            <a:r>
              <a:rPr lang="ru-RU" dirty="0" smtClean="0"/>
              <a:t>5- 10  </a:t>
            </a:r>
            <a:r>
              <a:rPr lang="ru-RU" dirty="0"/>
              <a:t>минут)</a:t>
            </a:r>
          </a:p>
          <a:p>
            <a:pPr algn="ctr"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347614"/>
            <a:ext cx="3561854" cy="3240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азвание 1"/>
          <p:cNvSpPr txBox="1">
            <a:spLocks/>
          </p:cNvSpPr>
          <p:nvPr/>
        </p:nvSpPr>
        <p:spPr>
          <a:xfrm>
            <a:off x="3599892" y="33468"/>
            <a:ext cx="3834426" cy="519522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Организация  проведения </a:t>
            </a:r>
          </a:p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федерального этапа Конкурса</a:t>
            </a:r>
          </a:p>
        </p:txBody>
      </p:sp>
      <p:sp>
        <p:nvSpPr>
          <p:cNvPr id="28" name="Название 1"/>
          <p:cNvSpPr txBox="1">
            <a:spLocks/>
          </p:cNvSpPr>
          <p:nvPr/>
        </p:nvSpPr>
        <p:spPr>
          <a:xfrm>
            <a:off x="1907708" y="-109479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123478"/>
            <a:ext cx="7992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Критерии оценивания конкурсного </a:t>
            </a:r>
            <a:r>
              <a:rPr lang="ru-RU" sz="2000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испытания «Урок» 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0167723"/>
              </p:ext>
            </p:extLst>
          </p:nvPr>
        </p:nvGraphicFramePr>
        <p:xfrm>
          <a:off x="251520" y="627534"/>
          <a:ext cx="8640960" cy="44216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4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08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356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17375E"/>
                          </a:solidFill>
                        </a:rPr>
                        <a:t>1</a:t>
                      </a:r>
                      <a:endParaRPr lang="ru-RU" sz="1600" dirty="0">
                        <a:solidFill>
                          <a:srgbClr val="17375E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 и представление проекта урока 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умения проектировать урок и представлять проект урока по предмету (знания и умения в области педагогического проектирования образовательного процесса, глубина и новизна раскрытия темы)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4216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17375E"/>
                          </a:solidFill>
                        </a:rPr>
                        <a:t>2</a:t>
                      </a:r>
                      <a:endParaRPr lang="ru-RU" sz="1600" dirty="0">
                        <a:solidFill>
                          <a:srgbClr val="17375E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Проведение урока </a:t>
                      </a:r>
                      <a:endParaRPr lang="ru-RU" sz="1400" b="1" dirty="0">
                        <a:solidFill>
                          <a:srgbClr val="17375E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проявление предметной, методической, психолого-педагогической, коммуникативной компетенций конкурсанта при проведении урока по предмету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умение организовать работу учащихся с разными видами источников знаний;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технологичность учебного занятия;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наличие разнообразных форм и видов деятельности; культура речи учителя</a:t>
                      </a:r>
                      <a:endParaRPr lang="ru-RU" sz="1400" b="1" dirty="0">
                        <a:solidFill>
                          <a:srgbClr val="17375E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1321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17375E"/>
                          </a:solidFill>
                          <a:latin typeface="PT Sans" charset="-52"/>
                        </a:rPr>
                        <a:t>3</a:t>
                      </a:r>
                      <a:endParaRPr lang="ru-RU" sz="1600" dirty="0">
                        <a:solidFill>
                          <a:srgbClr val="17375E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Рефлексивный анализ </a:t>
                      </a:r>
                      <a:endParaRPr lang="ru-RU" sz="1400" b="1" dirty="0">
                        <a:solidFill>
                          <a:srgbClr val="17375E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проявление предметной, методической, психолого-педагогической, коммуникативной компетенций конкурсанта при рефлексии собственной деятельности по итогам проведенного урока по предмету</a:t>
                      </a:r>
                      <a:endParaRPr lang="ru-RU" sz="1400" b="1" dirty="0">
                        <a:solidFill>
                          <a:srgbClr val="17375E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916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857255" y="2247714"/>
            <a:ext cx="7429499" cy="2484276"/>
          </a:xfrm>
          <a:prstGeom prst="rect">
            <a:avLst/>
          </a:prstGeom>
          <a:solidFill>
            <a:schemeClr val="tx2">
              <a:lumMod val="60000"/>
              <a:lumOff val="40000"/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2400" b="1" dirty="0" smtClean="0">
              <a:solidFill>
                <a:srgbClr val="17375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pPr lvl="0" algn="ctr"/>
            <a:r>
              <a:rPr lang="ru-RU" sz="2400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Цель</a:t>
            </a:r>
            <a:r>
              <a:rPr lang="ru-RU" sz="2400" b="1" dirty="0" smtClean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</a:t>
            </a:r>
            <a:r>
              <a:rPr lang="ru-RU" sz="2400" b="1" dirty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– оценка деятельности по повышению общего уровня профессиональной компетентности участников конкурса и организации профессионального взаимодействия</a:t>
            </a:r>
          </a:p>
        </p:txBody>
      </p:sp>
      <p:sp>
        <p:nvSpPr>
          <p:cNvPr id="18" name="Shape 7"/>
          <p:cNvSpPr/>
          <p:nvPr/>
        </p:nvSpPr>
        <p:spPr>
          <a:xfrm>
            <a:off x="2199847" y="2775302"/>
            <a:ext cx="4928980" cy="206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b">
            <a:noAutofit/>
          </a:bodyPr>
          <a:lstStyle>
            <a:lvl1pPr>
              <a:lnSpc>
                <a:spcPct val="100000"/>
              </a:lnSpc>
              <a:defRPr sz="2500">
                <a:solidFill>
                  <a:srgbClr val="3483C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endParaRPr sz="1875" dirty="0"/>
          </a:p>
        </p:txBody>
      </p:sp>
      <p:sp>
        <p:nvSpPr>
          <p:cNvPr id="14" name="Shape 13"/>
          <p:cNvSpPr/>
          <p:nvPr/>
        </p:nvSpPr>
        <p:spPr>
          <a:xfrm>
            <a:off x="857250" y="1113588"/>
            <a:ext cx="7441164" cy="119635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numCol="1" anchor="t">
            <a:noAutofit/>
          </a:bodyPr>
          <a:lstStyle/>
          <a:p>
            <a:pPr lvl="0"/>
            <a:endParaRPr sz="1350"/>
          </a:p>
        </p:txBody>
      </p:sp>
      <p:grpSp>
        <p:nvGrpSpPr>
          <p:cNvPr id="2" name="Group 18"/>
          <p:cNvGrpSpPr/>
          <p:nvPr/>
        </p:nvGrpSpPr>
        <p:grpSpPr>
          <a:xfrm>
            <a:off x="2169728" y="1441460"/>
            <a:ext cx="4959101" cy="540612"/>
            <a:chOff x="0" y="0"/>
            <a:chExt cx="10528754" cy="1147780"/>
          </a:xfrm>
        </p:grpSpPr>
        <p:sp>
          <p:nvSpPr>
            <p:cNvPr id="11" name="Shape 16"/>
            <p:cNvSpPr/>
            <p:nvPr/>
          </p:nvSpPr>
          <p:spPr>
            <a:xfrm>
              <a:off x="0" y="0"/>
              <a:ext cx="3180783" cy="11477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algn="l">
                <a:lnSpc>
                  <a:spcPct val="100000"/>
                </a:lnSpc>
                <a:defRPr sz="250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endParaRPr sz="1875" dirty="0"/>
            </a:p>
          </p:txBody>
        </p:sp>
        <p:sp>
          <p:nvSpPr>
            <p:cNvPr id="12" name="Shape 17"/>
            <p:cNvSpPr/>
            <p:nvPr/>
          </p:nvSpPr>
          <p:spPr>
            <a:xfrm>
              <a:off x="7347972" y="0"/>
              <a:ext cx="3180783" cy="11477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algn="r">
                <a:lnSpc>
                  <a:spcPct val="100000"/>
                </a:lnSpc>
                <a:defRPr sz="250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endParaRPr sz="1875" dirty="0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1619672" y="1347614"/>
            <a:ext cx="33843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PT Sans" panose="020B0503020203020204" pitchFamily="34" charset="-52"/>
                <a:cs typeface="Arial" pitchFamily="34" charset="0"/>
              </a:rPr>
              <a:t>Конкурсное испытание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PT Sans" panose="020B0503020203020204" pitchFamily="34" charset="-52"/>
                <a:cs typeface="Arial" pitchFamily="34" charset="0"/>
              </a:rPr>
              <a:t>«МАСТЕР КЛАСС» </a:t>
            </a:r>
          </a:p>
        </p:txBody>
      </p:sp>
      <p:sp>
        <p:nvSpPr>
          <p:cNvPr id="31" name="Название 1"/>
          <p:cNvSpPr txBox="1">
            <a:spLocks/>
          </p:cNvSpPr>
          <p:nvPr/>
        </p:nvSpPr>
        <p:spPr>
          <a:xfrm>
            <a:off x="1655677" y="438515"/>
            <a:ext cx="1740251" cy="297033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/>
          </a:bodyPr>
          <a:lstStyle/>
          <a:p>
            <a:pPr>
              <a:defRPr/>
            </a:pPr>
            <a:r>
              <a:rPr lang="ru-RU" sz="6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оператор Всероссийского конкурса "Учитель года России" 2018 года</a:t>
            </a:r>
          </a:p>
        </p:txBody>
      </p:sp>
      <p:sp>
        <p:nvSpPr>
          <p:cNvPr id="32" name="Название 1"/>
          <p:cNvSpPr txBox="1">
            <a:spLocks/>
          </p:cNvSpPr>
          <p:nvPr/>
        </p:nvSpPr>
        <p:spPr>
          <a:xfrm>
            <a:off x="1655680" y="70741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857250" y="-12343"/>
            <a:ext cx="7441164" cy="64271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41" name="Название 1"/>
          <p:cNvSpPr txBox="1">
            <a:spLocks/>
          </p:cNvSpPr>
          <p:nvPr/>
        </p:nvSpPr>
        <p:spPr>
          <a:xfrm>
            <a:off x="857250" y="126088"/>
            <a:ext cx="7429500" cy="33942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en-US" sz="225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</a:t>
            </a:r>
            <a:r>
              <a:rPr lang="ru-RU" sz="15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ОЧНЫЙ </a:t>
            </a:r>
            <a:r>
              <a:rPr lang="ru-RU" sz="1500" b="1" dirty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ТУР  - «УЧИТЕЛЬ – МАСТЕР»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857255" y="2168099"/>
            <a:ext cx="7429499" cy="457659"/>
          </a:xfrm>
          <a:prstGeom prst="rect">
            <a:avLst/>
          </a:prstGeom>
          <a:solidFill>
            <a:srgbClr val="3E6C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44" name="Прямоугольник 43"/>
          <p:cNvSpPr/>
          <p:nvPr/>
        </p:nvSpPr>
        <p:spPr>
          <a:xfrm>
            <a:off x="857254" y="2139705"/>
            <a:ext cx="371474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endParaRPr lang="ru-RU" sz="135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ru-RU" sz="1350" dirty="0">
              <a:solidFill>
                <a:srgbClr val="025378"/>
              </a:solidFill>
              <a:latin typeface="PT Sans" panose="020B0503020203020204" pitchFamily="34" charset="-52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5220076" y="1059582"/>
            <a:ext cx="1440159" cy="1458162"/>
          </a:xfrm>
          <a:prstGeom prst="ellipse">
            <a:avLst/>
          </a:prstGeom>
          <a:solidFill>
            <a:srgbClr val="6893C6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350" b="1" dirty="0">
              <a:solidFill>
                <a:srgbClr val="7030A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2" name="Picture 2" descr="C:\Users\mokrushina\Downloads\whiteboar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419622"/>
            <a:ext cx="1080120" cy="8100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8614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Название 1"/>
          <p:cNvSpPr txBox="1">
            <a:spLocks/>
          </p:cNvSpPr>
          <p:nvPr/>
        </p:nvSpPr>
        <p:spPr>
          <a:xfrm>
            <a:off x="1655680" y="70741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30" name="Название 1"/>
          <p:cNvSpPr txBox="1">
            <a:spLocks/>
          </p:cNvSpPr>
          <p:nvPr/>
        </p:nvSpPr>
        <p:spPr>
          <a:xfrm>
            <a:off x="140966" y="242563"/>
            <a:ext cx="8784976" cy="476690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Регламент конкурсного испытания </a:t>
            </a:r>
            <a:r>
              <a:rPr lang="ru-RU" sz="2000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«Мастер-класс»</a:t>
            </a:r>
            <a:endParaRPr lang="ru-RU" sz="2000" b="1" dirty="0">
              <a:solidFill>
                <a:srgbClr val="C00000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652723" y="1685589"/>
            <a:ext cx="3888432" cy="2008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indent="338138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Регламент </a:t>
            </a:r>
            <a:r>
              <a:rPr lang="ru-RU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– </a:t>
            </a:r>
            <a:r>
              <a:rPr lang="ru-RU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20 </a:t>
            </a:r>
            <a:r>
              <a:rPr lang="ru-RU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минут:</a:t>
            </a:r>
          </a:p>
          <a:p>
            <a:pPr indent="338138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проведение мастер-класса – </a:t>
            </a:r>
            <a:r>
              <a:rPr lang="ru-RU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15-20  </a:t>
            </a:r>
            <a:r>
              <a:rPr lang="ru-RU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минут;</a:t>
            </a:r>
          </a:p>
          <a:p>
            <a:pPr indent="338138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самоанализ </a:t>
            </a:r>
            <a:r>
              <a:rPr lang="ru-RU" b="1" dirty="0" smtClean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мастер-класса, </a:t>
            </a:r>
            <a:r>
              <a:rPr lang="ru-RU" b="1" dirty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вопросы жюри </a:t>
            </a:r>
            <a:r>
              <a:rPr lang="ru-RU" b="1" dirty="0" smtClean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–  5</a:t>
            </a:r>
            <a:r>
              <a:rPr lang="ru-RU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минут.</a:t>
            </a:r>
            <a:endParaRPr lang="ru-RU" b="1" dirty="0">
              <a:solidFill>
                <a:srgbClr val="C00000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556" y="1224136"/>
            <a:ext cx="4005064" cy="3003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30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азвание 1"/>
          <p:cNvSpPr txBox="1">
            <a:spLocks/>
          </p:cNvSpPr>
          <p:nvPr/>
        </p:nvSpPr>
        <p:spPr>
          <a:xfrm>
            <a:off x="3599892" y="33468"/>
            <a:ext cx="3834426" cy="519522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Организация  проведения </a:t>
            </a:r>
          </a:p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федерального этапа Конкурса</a:t>
            </a:r>
          </a:p>
        </p:txBody>
      </p:sp>
      <p:sp>
        <p:nvSpPr>
          <p:cNvPr id="28" name="Название 1"/>
          <p:cNvSpPr txBox="1">
            <a:spLocks/>
          </p:cNvSpPr>
          <p:nvPr/>
        </p:nvSpPr>
        <p:spPr>
          <a:xfrm>
            <a:off x="1655680" y="70741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30" name="Название 1"/>
          <p:cNvSpPr txBox="1">
            <a:spLocks/>
          </p:cNvSpPr>
          <p:nvPr/>
        </p:nvSpPr>
        <p:spPr>
          <a:xfrm>
            <a:off x="107504" y="141481"/>
            <a:ext cx="9001000" cy="33942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Оценка конкурсного испытания </a:t>
            </a:r>
            <a:r>
              <a:rPr lang="ru-RU" sz="2000" b="1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«Мастер-класс»</a:t>
            </a:r>
            <a:endParaRPr lang="ru-RU" sz="2000" b="1" dirty="0">
              <a:solidFill>
                <a:srgbClr val="C00000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32" name="Таблица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8364934"/>
              </p:ext>
            </p:extLst>
          </p:nvPr>
        </p:nvGraphicFramePr>
        <p:xfrm>
          <a:off x="539552" y="699542"/>
          <a:ext cx="8237087" cy="28194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951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856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Wingdings" pitchFamily="2" charset="2"/>
                        <a:buNone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Проведение мастер-класса 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+mn-lt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66700" indent="-266700" algn="just" defTabSz="914400" rtl="0" eaLnBrk="1" latinLnBrk="0" hangingPunct="1">
                        <a:buFont typeface="Wingdings" pitchFamily="2" charset="2"/>
                        <a:buNone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     проявление предметных, методических, психолого-педагогических, коммуникативных компетенций конкурсанта при проведении мастер-класса</a:t>
                      </a:r>
                    </a:p>
                    <a:p>
                      <a:pPr marL="266700" indent="-266700" algn="just" defTabSz="914400" rtl="0" eaLnBrk="1" latinLnBrk="0" hangingPunct="1">
                        <a:buFont typeface="Wingdings" pitchFamily="2" charset="2"/>
                        <a:buNone/>
                      </a:pPr>
                      <a:endParaRPr lang="ru-RU" sz="1600" b="1" kern="1200" dirty="0" smtClean="0">
                        <a:solidFill>
                          <a:schemeClr val="tx1"/>
                        </a:solidFill>
                        <a:latin typeface="+mn-lt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marL="266700" indent="-266700" algn="just" defTabSz="914400" rtl="0" eaLnBrk="1" latinLnBrk="0" hangingPunct="1">
                        <a:buFont typeface="Wingdings" pitchFamily="2" charset="2"/>
                        <a:buNone/>
                      </a:pPr>
                      <a:endParaRPr lang="ru-RU" sz="1600" b="1" kern="1200" dirty="0">
                        <a:solidFill>
                          <a:schemeClr val="tx1"/>
                        </a:solidFill>
                        <a:latin typeface="+mn-lt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5357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Wingdings" pitchFamily="2" charset="2"/>
                        <a:buNone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Рефлексивный анализ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+mn-lt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66700" indent="-266700" algn="just" defTabSz="914400" rtl="0" eaLnBrk="1" latinLnBrk="0" hangingPunct="1">
                        <a:buFont typeface="Wingdings" pitchFamily="2" charset="2"/>
                        <a:buNone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     проявление предметных, методических, психолого-педагогических, коммуникативных компетенций конкурсанта при рефлексии собственной деятельности по итогам проведенного мастер-класса</a:t>
                      </a:r>
                    </a:p>
                    <a:p>
                      <a:pPr marL="266700" indent="-266700" algn="just" defTabSz="914400" rtl="0" eaLnBrk="1" latinLnBrk="0" hangingPunct="1">
                        <a:buFont typeface="Wingdings" pitchFamily="2" charset="2"/>
                        <a:buNone/>
                      </a:pPr>
                      <a:endParaRPr lang="ru-RU" sz="1600" b="1" kern="1200" dirty="0" smtClean="0">
                        <a:solidFill>
                          <a:schemeClr val="tx1"/>
                        </a:solidFill>
                        <a:latin typeface="+mn-lt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marL="266700" indent="-266700" algn="just" defTabSz="914400" rtl="0" eaLnBrk="1" latinLnBrk="0" hangingPunct="1">
                        <a:buFont typeface="Wingdings" pitchFamily="2" charset="2"/>
                        <a:buNone/>
                      </a:pPr>
                      <a:endParaRPr lang="ru-RU" sz="1600" b="1" kern="1200" dirty="0">
                        <a:solidFill>
                          <a:schemeClr val="tx1"/>
                        </a:solidFill>
                        <a:latin typeface="+mn-lt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168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64554"/>
            <a:ext cx="7467600" cy="151216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2800" dirty="0" smtClean="0"/>
              <a:t> </a:t>
            </a:r>
            <a:r>
              <a:rPr lang="ru-RU" sz="2800" b="1" dirty="0" smtClean="0">
                <a:solidFill>
                  <a:schemeClr val="tx1"/>
                </a:solidFill>
              </a:rPr>
              <a:t>Для участия в районном  этапе Конкурса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endParaRPr lang="ru-RU" dirty="0" smtClean="0"/>
          </a:p>
          <a:p>
            <a:pPr lvl="0"/>
            <a:r>
              <a:rPr lang="ru-RU" dirty="0" smtClean="0"/>
              <a:t>информационная карта участника Конкурса;</a:t>
            </a:r>
          </a:p>
          <a:p>
            <a:pPr lvl="0"/>
            <a:r>
              <a:rPr lang="ru-RU" dirty="0" smtClean="0"/>
              <a:t>фотографии в электронном виде (портрет и жанровая) в формате *</a:t>
            </a:r>
            <a:r>
              <a:rPr lang="en-US" dirty="0" smtClean="0"/>
              <a:t>jpg</a:t>
            </a:r>
            <a:r>
              <a:rPr lang="ru-RU" dirty="0" smtClean="0"/>
              <a:t> с разрешением 300 точек на дюйм без уменьшения исходного размера.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разместить в личном </a:t>
            </a:r>
            <a:r>
              <a:rPr lang="ru-RU" b="1" dirty="0" err="1" smtClean="0">
                <a:solidFill>
                  <a:schemeClr val="tx1"/>
                </a:solidFill>
              </a:rPr>
              <a:t>блоге</a:t>
            </a:r>
            <a:r>
              <a:rPr lang="ru-RU" b="1" dirty="0" smtClean="0">
                <a:solidFill>
                  <a:schemeClr val="tx1"/>
                </a:solidFill>
              </a:rPr>
              <a:t> (сайте) следующие материалы: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информационную карту участника;</a:t>
            </a:r>
          </a:p>
          <a:p>
            <a:r>
              <a:rPr lang="ru-RU" dirty="0" smtClean="0"/>
              <a:t>фотографии </a:t>
            </a:r>
            <a:r>
              <a:rPr lang="ru-RU" dirty="0"/>
              <a:t>цветная (портрет) и жанровая цветная с урока или внеклассного мероприятия;</a:t>
            </a:r>
          </a:p>
          <a:p>
            <a:pPr lvl="0"/>
            <a:r>
              <a:rPr lang="ru-RU" dirty="0"/>
              <a:t>ссылку на </a:t>
            </a:r>
            <a:r>
              <a:rPr lang="ru-RU" dirty="0" err="1"/>
              <a:t>медиавизитку</a:t>
            </a:r>
            <a:r>
              <a:rPr lang="ru-RU" dirty="0"/>
              <a:t>;</a:t>
            </a:r>
          </a:p>
          <a:p>
            <a:pPr lvl="0"/>
            <a:r>
              <a:rPr lang="ru-RU" dirty="0"/>
              <a:t>ссылку на личный блог (или сайт);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	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11416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>
                <a:solidFill>
                  <a:srgbClr val="FF0000"/>
                </a:solidFill>
              </a:rPr>
              <a:t>«Учитель года -2024» </a:t>
            </a:r>
            <a:br>
              <a:rPr lang="ru-RU" sz="3100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ru-RU" dirty="0" smtClean="0"/>
              <a:t>Педагогический дебют  (стаж  до  3-х лет)</a:t>
            </a:r>
          </a:p>
          <a:p>
            <a:pPr lvl="0"/>
            <a:r>
              <a:rPr lang="ru-RU" dirty="0" smtClean="0"/>
              <a:t>Учитель-предметник   (стаж выше 5 лет)</a:t>
            </a:r>
          </a:p>
          <a:p>
            <a:pPr lvl="0"/>
            <a:r>
              <a:rPr lang="ru-RU" dirty="0" smtClean="0"/>
              <a:t>Учитель татарского языка и литературы  </a:t>
            </a:r>
          </a:p>
          <a:p>
            <a:pPr lvl="0"/>
            <a:r>
              <a:rPr lang="ru-RU" dirty="0" smtClean="0"/>
              <a:t>Педагог инклюзивного образования</a:t>
            </a:r>
          </a:p>
          <a:p>
            <a:pPr lvl="0"/>
            <a:r>
              <a:rPr lang="ru-RU" dirty="0" smtClean="0"/>
              <a:t>Воспитатель дошкольной образовательной  организации</a:t>
            </a:r>
          </a:p>
          <a:p>
            <a:pPr lvl="0"/>
            <a:r>
              <a:rPr lang="ru-RU" dirty="0" smtClean="0"/>
              <a:t>Классный руководитель </a:t>
            </a:r>
          </a:p>
          <a:p>
            <a:pPr lvl="0"/>
            <a:r>
              <a:rPr lang="ru-RU" dirty="0" smtClean="0"/>
              <a:t>Педагог дополнительного образования</a:t>
            </a:r>
          </a:p>
          <a:p>
            <a:pPr lvl="0"/>
            <a:r>
              <a:rPr lang="ru-RU" dirty="0" smtClean="0"/>
              <a:t>Педагог-психолог</a:t>
            </a:r>
          </a:p>
          <a:p>
            <a:pPr lvl="0"/>
            <a:r>
              <a:rPr lang="ru-RU" dirty="0" smtClean="0"/>
              <a:t>Ветеран-педагог</a:t>
            </a:r>
          </a:p>
          <a:p>
            <a:r>
              <a:rPr lang="ru-RU" dirty="0"/>
              <a:t>Преподаватель- организатор по курсу ОБЖ </a:t>
            </a:r>
            <a:endParaRPr lang="ru-RU" dirty="0" smtClean="0"/>
          </a:p>
          <a:p>
            <a:r>
              <a:rPr lang="ru-RU" dirty="0"/>
              <a:t>«Учитель - дефектолог</a:t>
            </a:r>
            <a:r>
              <a:rPr lang="ru-RU" dirty="0" smtClean="0"/>
              <a:t>»</a:t>
            </a:r>
          </a:p>
          <a:p>
            <a:r>
              <a:rPr lang="ru-RU" dirty="0" smtClean="0"/>
              <a:t> </a:t>
            </a:r>
            <a:r>
              <a:rPr lang="ru-RU" dirty="0"/>
              <a:t>«Учитель - логопед</a:t>
            </a:r>
            <a:r>
              <a:rPr lang="ru-RU" dirty="0" smtClean="0"/>
              <a:t>»</a:t>
            </a:r>
            <a:endParaRPr lang="ru-RU" dirty="0"/>
          </a:p>
          <a:p>
            <a:pPr lvl="0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7467600" cy="493563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СРОКИ ПРОВЕДЕНИЯ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771550"/>
            <a:ext cx="8352928" cy="4083914"/>
          </a:xfrm>
        </p:spPr>
        <p:txBody>
          <a:bodyPr>
            <a:normAutofit fontScale="25000" lnSpcReduction="20000"/>
          </a:bodyPr>
          <a:lstStyle/>
          <a:p>
            <a:pPr marL="342900" lvl="1" indent="-342900" algn="ctr">
              <a:buNone/>
            </a:pPr>
            <a:r>
              <a:rPr lang="ru-RU" sz="8000" b="1" dirty="0" smtClean="0"/>
              <a:t>Конкурсное задание очного тура-</a:t>
            </a:r>
            <a:r>
              <a:rPr lang="ru-RU" sz="8000" dirty="0" smtClean="0"/>
              <a:t>«</a:t>
            </a:r>
            <a:r>
              <a:rPr lang="ru-RU" sz="8000" b="1" dirty="0" smtClean="0"/>
              <a:t>Урок</a:t>
            </a:r>
            <a:r>
              <a:rPr lang="ru-RU" sz="8000" dirty="0" smtClean="0"/>
              <a:t>»</a:t>
            </a:r>
          </a:p>
          <a:p>
            <a:pPr marL="342900" lvl="1" indent="-342900" algn="ctr">
              <a:buNone/>
            </a:pPr>
            <a:r>
              <a:rPr lang="ru-RU" sz="8000" dirty="0" smtClean="0"/>
              <a:t> </a:t>
            </a:r>
            <a:r>
              <a:rPr lang="ru-RU" sz="8000" b="1" u="sng" dirty="0">
                <a:solidFill>
                  <a:srgbClr val="FF0000"/>
                </a:solidFill>
              </a:rPr>
              <a:t>4</a:t>
            </a:r>
            <a:r>
              <a:rPr lang="ru-RU" sz="8000" b="1" u="sng" dirty="0" smtClean="0">
                <a:solidFill>
                  <a:srgbClr val="FF0000"/>
                </a:solidFill>
              </a:rPr>
              <a:t>.12.-12.12.2023 </a:t>
            </a:r>
          </a:p>
          <a:p>
            <a:pPr marL="342900" lvl="1" indent="-342900" algn="ctr">
              <a:buNone/>
            </a:pPr>
            <a:r>
              <a:rPr lang="ru-RU" sz="8000" b="1" dirty="0" smtClean="0"/>
              <a:t>Посещение ОО участниками </a:t>
            </a:r>
          </a:p>
          <a:p>
            <a:pPr marL="342900" lvl="1" indent="-342900" algn="ctr">
              <a:buNone/>
            </a:pPr>
            <a:r>
              <a:rPr lang="ru-RU" sz="8000" dirty="0"/>
              <a:t> </a:t>
            </a:r>
            <a:r>
              <a:rPr lang="ru-RU" sz="8000" b="1" u="sng" dirty="0" smtClean="0">
                <a:solidFill>
                  <a:srgbClr val="FF0000"/>
                </a:solidFill>
              </a:rPr>
              <a:t>1.12-2.12.2023 </a:t>
            </a:r>
          </a:p>
          <a:p>
            <a:pPr marL="342900" lvl="1" indent="-342900" algn="ctr">
              <a:buNone/>
            </a:pPr>
            <a:r>
              <a:rPr lang="ru-RU" sz="8000" b="1" dirty="0"/>
              <a:t>Г</a:t>
            </a:r>
            <a:r>
              <a:rPr lang="ru-RU" sz="8000" b="1" dirty="0" smtClean="0"/>
              <a:t> № </a:t>
            </a:r>
            <a:r>
              <a:rPr lang="ru-RU" sz="8000" b="1" dirty="0"/>
              <a:t>6</a:t>
            </a:r>
            <a:r>
              <a:rPr lang="ru-RU" sz="8000" b="1" dirty="0" smtClean="0"/>
              <a:t> (ул. </a:t>
            </a:r>
            <a:r>
              <a:rPr lang="ru-RU" sz="8000" b="1" dirty="0" err="1" smtClean="0"/>
              <a:t>Ю.Фучика</a:t>
            </a:r>
            <a:r>
              <a:rPr lang="ru-RU" sz="8000" b="1" dirty="0" smtClean="0"/>
              <a:t>, 26)</a:t>
            </a:r>
          </a:p>
          <a:p>
            <a:pPr marL="342900" lvl="1" indent="-342900" algn="ctr">
              <a:buNone/>
            </a:pPr>
            <a:r>
              <a:rPr lang="ru-RU" sz="8000" b="1" dirty="0" smtClean="0"/>
              <a:t>Г №19 (</a:t>
            </a:r>
            <a:r>
              <a:rPr lang="ru-RU" sz="8000" b="1" dirty="0" err="1" smtClean="0"/>
              <a:t>Пр.Победы</a:t>
            </a:r>
            <a:r>
              <a:rPr lang="ru-RU" sz="8000" b="1" dirty="0" smtClean="0"/>
              <a:t>, 48)</a:t>
            </a:r>
          </a:p>
          <a:p>
            <a:pPr marL="342900" lvl="1" indent="-342900" algn="ctr">
              <a:buNone/>
            </a:pPr>
            <a:r>
              <a:rPr lang="ru-RU" sz="8000" b="1" dirty="0" smtClean="0"/>
              <a:t>СОШ №10 (ул. </a:t>
            </a:r>
            <a:r>
              <a:rPr lang="ru-RU" sz="8000" b="1" dirty="0" err="1" smtClean="0"/>
              <a:t>Бр.Касимовых</a:t>
            </a:r>
            <a:r>
              <a:rPr lang="ru-RU" sz="8000" b="1" dirty="0" smtClean="0"/>
              <a:t>, 14)</a:t>
            </a:r>
          </a:p>
          <a:p>
            <a:pPr marL="342900" lvl="1" indent="-342900" algn="ctr">
              <a:buNone/>
            </a:pPr>
            <a:r>
              <a:rPr lang="ru-RU" sz="8000" b="1" dirty="0" smtClean="0"/>
              <a:t>Л №78 (ул. </a:t>
            </a:r>
            <a:r>
              <a:rPr lang="ru-RU" sz="8000" b="1" dirty="0" err="1" smtClean="0"/>
              <a:t>Ю.Фучика</a:t>
            </a:r>
            <a:r>
              <a:rPr lang="ru-RU" sz="8000" b="1" dirty="0" smtClean="0"/>
              <a:t>, 40)</a:t>
            </a:r>
          </a:p>
          <a:p>
            <a:pPr marL="342900" lvl="1" indent="-342900" algn="ctr">
              <a:buNone/>
            </a:pPr>
            <a:r>
              <a:rPr lang="ru-RU" sz="8000" b="1" dirty="0" smtClean="0"/>
              <a:t>СОШ №73 (ул. Роторная, 7)</a:t>
            </a:r>
          </a:p>
          <a:p>
            <a:pPr marL="342900" lvl="1" indent="-342900" algn="ctr">
              <a:buNone/>
            </a:pPr>
            <a:r>
              <a:rPr lang="ru-RU" sz="8000" b="1" dirty="0" smtClean="0"/>
              <a:t>СОШ №97 (</a:t>
            </a:r>
            <a:r>
              <a:rPr lang="ru-RU" sz="8000" b="1" dirty="0" err="1" smtClean="0"/>
              <a:t>Борисково</a:t>
            </a:r>
            <a:r>
              <a:rPr lang="ru-RU" sz="8000" b="1" dirty="0"/>
              <a:t>,</a:t>
            </a:r>
            <a:r>
              <a:rPr lang="ru-RU" sz="8000" b="1" dirty="0" smtClean="0"/>
              <a:t> ул. </a:t>
            </a:r>
            <a:r>
              <a:rPr lang="ru-RU" sz="8000" b="1" dirty="0" err="1" smtClean="0"/>
              <a:t>Якты</a:t>
            </a:r>
            <a:r>
              <a:rPr lang="ru-RU" sz="8000" b="1" dirty="0" smtClean="0"/>
              <a:t> </a:t>
            </a:r>
            <a:r>
              <a:rPr lang="ru-RU" sz="8000" b="1" dirty="0" err="1" smtClean="0"/>
              <a:t>юл</a:t>
            </a:r>
            <a:r>
              <a:rPr lang="ru-RU" sz="8000" b="1" dirty="0" smtClean="0"/>
              <a:t>, 4)</a:t>
            </a:r>
            <a:endParaRPr lang="ru-RU" sz="8000" b="1" dirty="0"/>
          </a:p>
          <a:p>
            <a:pPr marL="342900" lvl="1" indent="-342900" algn="ctr">
              <a:buNone/>
            </a:pPr>
            <a:r>
              <a:rPr lang="ru-RU" sz="8000" b="1" dirty="0" smtClean="0"/>
              <a:t>Конкурсное </a:t>
            </a:r>
            <a:r>
              <a:rPr lang="ru-RU" sz="8000" b="1" dirty="0"/>
              <a:t>задание очного тура</a:t>
            </a:r>
            <a:r>
              <a:rPr lang="ru-RU" sz="8000" dirty="0"/>
              <a:t>-</a:t>
            </a:r>
          </a:p>
          <a:p>
            <a:pPr marL="342900" lvl="1" indent="-342900" algn="ctr">
              <a:buNone/>
            </a:pPr>
            <a:r>
              <a:rPr lang="ru-RU" sz="8000" b="1" dirty="0"/>
              <a:t>«Мастер-класс»</a:t>
            </a:r>
          </a:p>
          <a:p>
            <a:pPr marL="342900" lvl="1" indent="-342900" algn="ctr">
              <a:buNone/>
            </a:pPr>
            <a:r>
              <a:rPr lang="ru-RU" sz="8000" b="1" dirty="0" smtClean="0">
                <a:solidFill>
                  <a:srgbClr val="FF0000"/>
                </a:solidFill>
              </a:rPr>
              <a:t>18.12.2023 </a:t>
            </a:r>
          </a:p>
          <a:p>
            <a:pPr algn="ctr">
              <a:buNone/>
            </a:pPr>
            <a:r>
              <a:rPr lang="ru-RU" dirty="0" smtClean="0"/>
              <a:t> 	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627534"/>
            <a:ext cx="79928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i="1" dirty="0" smtClean="0">
              <a:solidFill>
                <a:srgbClr val="C00000"/>
              </a:solidFill>
            </a:endParaRPr>
          </a:p>
          <a:p>
            <a:pPr algn="ctr"/>
            <a:endParaRPr lang="ru-RU" sz="3200" b="1" i="1" dirty="0" smtClean="0">
              <a:solidFill>
                <a:srgbClr val="C00000"/>
              </a:solidFill>
            </a:endParaRP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</a:rPr>
              <a:t>   Спасибо 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</a:rPr>
              <a:t>за внимание!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50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496" y="26500"/>
            <a:ext cx="9108504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УЧАСТНИКИ КОНКУРСА  </a:t>
            </a:r>
          </a:p>
          <a:p>
            <a:pPr algn="ctr"/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Педагогические работники со стажем:</a:t>
            </a:r>
          </a:p>
          <a:p>
            <a:pPr marL="457200" indent="-457200" algn="just"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менее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лет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«Учитель-предметник»,</a:t>
            </a:r>
          </a:p>
          <a:p>
            <a:pPr marL="457200" indent="-457200" algn="just"/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«Учитель родного (татарского) языка и литературы »</a:t>
            </a:r>
          </a:p>
          <a:p>
            <a:pPr marL="457200" indent="-457200" algn="just">
              <a:buFontTx/>
              <a:buChar char="-"/>
            </a:pP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 более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лет –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«Педагогический дебют»</a:t>
            </a:r>
          </a:p>
          <a:p>
            <a:pPr algn="just"/>
            <a:r>
              <a:rPr lang="ru-RU" sz="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just"/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Заявка </a:t>
            </a: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участие и содержание конкурсных работ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отвечать </a:t>
            </a: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Положения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748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67544" y="195488"/>
            <a:ext cx="8424936" cy="443096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9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ТРЕБОВАНИЯ К УЧАСТНИКУ КОНКУРСА</a:t>
            </a:r>
          </a:p>
          <a:p>
            <a:endParaRPr lang="ru-RU" altLang="ru-RU" sz="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indent="449263" algn="l">
              <a:buFont typeface="Wingdings" panose="05000000000000000000" pitchFamily="2" charset="2"/>
              <a:buChar char="v"/>
            </a:pPr>
            <a:r>
              <a:rPr lang="ru-RU" alt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замещение по основному месту работы должности «Учитель»</a:t>
            </a:r>
          </a:p>
          <a:p>
            <a:pPr indent="449263" algn="l">
              <a:buFont typeface="Wingdings" panose="05000000000000000000" pitchFamily="2" charset="2"/>
              <a:buChar char="v"/>
            </a:pPr>
            <a:r>
              <a:rPr lang="ru-RU" alt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преподавание учебных предметов, входящих в предметные области, определенные ФГОС начального общего, основного общего и среднего общего образования</a:t>
            </a:r>
          </a:p>
          <a:p>
            <a:pPr indent="449263" algn="l">
              <a:buFont typeface="Wingdings" panose="05000000000000000000" pitchFamily="2" charset="2"/>
              <a:buChar char="v"/>
            </a:pPr>
            <a:r>
              <a:rPr lang="ru-RU" alt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понимание современных концепций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229601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Количество участников районного тура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200150"/>
            <a:ext cx="8964488" cy="3655314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3200" b="1" dirty="0" smtClean="0"/>
              <a:t>Педагогический дебют (29 чел)</a:t>
            </a:r>
          </a:p>
          <a:p>
            <a:r>
              <a:rPr lang="ru-RU" dirty="0"/>
              <a:t>История и обществознание </a:t>
            </a:r>
            <a:r>
              <a:rPr lang="ru-RU" dirty="0" smtClean="0"/>
              <a:t>5 ( </a:t>
            </a:r>
            <a:r>
              <a:rPr lang="ru-RU" dirty="0"/>
              <a:t>Г№52, СОШ №39, СОШ №80, Л №116, СОШ №114)</a:t>
            </a:r>
          </a:p>
          <a:p>
            <a:r>
              <a:rPr lang="ru-RU" dirty="0"/>
              <a:t>Начальные классы </a:t>
            </a:r>
            <a:r>
              <a:rPr lang="ru-RU" dirty="0" smtClean="0"/>
              <a:t>7 </a:t>
            </a:r>
            <a:r>
              <a:rPr lang="ru-RU" dirty="0"/>
              <a:t>(Г №6</a:t>
            </a:r>
            <a:r>
              <a:rPr lang="ru-RU" dirty="0" smtClean="0"/>
              <a:t>, СШ№129, </a:t>
            </a:r>
            <a:r>
              <a:rPr lang="ru-RU" dirty="0"/>
              <a:t>Г №52, СОШ №10, Л №83, СОШ №48, Г№3)</a:t>
            </a:r>
          </a:p>
          <a:p>
            <a:r>
              <a:rPr lang="ru-RU" dirty="0" smtClean="0"/>
              <a:t>Физкультура  </a:t>
            </a:r>
            <a:r>
              <a:rPr lang="ru-RU" b="1" dirty="0" smtClean="0"/>
              <a:t>3</a:t>
            </a:r>
            <a:r>
              <a:rPr lang="ru-RU" dirty="0" smtClean="0"/>
              <a:t> (Л №5, СОШ №97, СОШ №98)</a:t>
            </a:r>
          </a:p>
          <a:p>
            <a:r>
              <a:rPr lang="ru-RU" dirty="0"/>
              <a:t>Русский язык </a:t>
            </a:r>
            <a:r>
              <a:rPr lang="ru-RU" b="1" dirty="0"/>
              <a:t>4</a:t>
            </a:r>
            <a:r>
              <a:rPr lang="ru-RU" dirty="0"/>
              <a:t> (Лицей им. </a:t>
            </a:r>
            <a:r>
              <a:rPr lang="ru-RU" dirty="0" err="1"/>
              <a:t>Н.И.Лобачевского</a:t>
            </a:r>
            <a:r>
              <a:rPr lang="ru-RU" dirty="0"/>
              <a:t>, Г №19,Г №40, Г №27</a:t>
            </a:r>
            <a:r>
              <a:rPr lang="ru-RU" dirty="0" smtClean="0"/>
              <a:t>)</a:t>
            </a:r>
          </a:p>
          <a:p>
            <a:r>
              <a:rPr lang="ru-RU" dirty="0" smtClean="0"/>
              <a:t>Английский язык </a:t>
            </a:r>
            <a:r>
              <a:rPr lang="ru-RU" b="1" dirty="0" smtClean="0"/>
              <a:t> 4 </a:t>
            </a:r>
            <a:r>
              <a:rPr lang="ru-RU" dirty="0" smtClean="0"/>
              <a:t>(СОШ №24, Г №96, СОШ №1, СОШ №69)</a:t>
            </a:r>
          </a:p>
          <a:p>
            <a:r>
              <a:rPr lang="ru-RU" dirty="0"/>
              <a:t>География 2 (СОШ №42, СОШ №</a:t>
            </a:r>
            <a:r>
              <a:rPr lang="ru-RU" dirty="0" smtClean="0"/>
              <a:t>100)</a:t>
            </a:r>
          </a:p>
          <a:p>
            <a:r>
              <a:rPr lang="ru-RU" dirty="0" smtClean="0"/>
              <a:t>Математика </a:t>
            </a:r>
            <a:r>
              <a:rPr lang="ru-RU" b="1" dirty="0"/>
              <a:t>1</a:t>
            </a:r>
            <a:r>
              <a:rPr lang="ru-RU" dirty="0" smtClean="0"/>
              <a:t> (Л №78 )</a:t>
            </a:r>
          </a:p>
          <a:p>
            <a:r>
              <a:rPr lang="ru-RU" dirty="0" smtClean="0"/>
              <a:t>Физика 1 (Л №83)</a:t>
            </a:r>
          </a:p>
          <a:p>
            <a:r>
              <a:rPr lang="ru-RU" dirty="0" smtClean="0"/>
              <a:t>Химия </a:t>
            </a:r>
            <a:r>
              <a:rPr lang="ru-RU" b="1" dirty="0"/>
              <a:t>1</a:t>
            </a:r>
            <a:r>
              <a:rPr lang="ru-RU" dirty="0" smtClean="0"/>
              <a:t> (СОШ №150)</a:t>
            </a:r>
          </a:p>
          <a:p>
            <a:r>
              <a:rPr lang="ru-RU" dirty="0" smtClean="0"/>
              <a:t>Технология</a:t>
            </a:r>
            <a:r>
              <a:rPr lang="ru-RU" b="1" dirty="0" smtClean="0"/>
              <a:t> 1 </a:t>
            </a:r>
            <a:r>
              <a:rPr lang="ru-RU" dirty="0" smtClean="0"/>
              <a:t>(Л №35)</a:t>
            </a:r>
          </a:p>
          <a:p>
            <a:pPr marL="0" indent="0"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036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Учитель-предметник (16 чел)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063229"/>
            <a:ext cx="8640960" cy="365531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Русский язык и литература- </a:t>
            </a:r>
            <a:r>
              <a:rPr lang="ru-RU" b="1" dirty="0" smtClean="0"/>
              <a:t>3 </a:t>
            </a:r>
            <a:r>
              <a:rPr lang="ru-RU" dirty="0" smtClean="0"/>
              <a:t>(Г №139, СОШ №48, Г №18)</a:t>
            </a:r>
          </a:p>
          <a:p>
            <a:r>
              <a:rPr lang="ru-RU" dirty="0" smtClean="0"/>
              <a:t>История и обществознание – </a:t>
            </a:r>
            <a:r>
              <a:rPr lang="ru-RU" b="1" dirty="0"/>
              <a:t>1</a:t>
            </a:r>
            <a:r>
              <a:rPr lang="ru-RU" dirty="0" smtClean="0"/>
              <a:t> (Г №18)</a:t>
            </a:r>
          </a:p>
          <a:p>
            <a:r>
              <a:rPr lang="ru-RU" dirty="0" smtClean="0"/>
              <a:t>Начальные классы </a:t>
            </a:r>
            <a:r>
              <a:rPr lang="tt-RU" b="1" dirty="0"/>
              <a:t>3</a:t>
            </a:r>
            <a:r>
              <a:rPr lang="tt-RU" dirty="0" smtClean="0"/>
              <a:t> ( СОШ №80, СОШ №98, СОШ №127</a:t>
            </a:r>
            <a:r>
              <a:rPr lang="ru-RU" dirty="0" smtClean="0"/>
              <a:t>)</a:t>
            </a:r>
          </a:p>
          <a:p>
            <a:r>
              <a:rPr lang="ru-RU" dirty="0" smtClean="0"/>
              <a:t>Информатика </a:t>
            </a:r>
            <a:r>
              <a:rPr lang="ru-RU" b="1" dirty="0"/>
              <a:t>3</a:t>
            </a:r>
            <a:r>
              <a:rPr lang="ru-RU" b="1" dirty="0" smtClean="0"/>
              <a:t> (</a:t>
            </a:r>
            <a:r>
              <a:rPr lang="ru-RU" dirty="0" smtClean="0"/>
              <a:t>СОШ 18, Г №6, Л №78)</a:t>
            </a:r>
          </a:p>
          <a:p>
            <a:r>
              <a:rPr lang="ru-RU" dirty="0" smtClean="0"/>
              <a:t>Физкультура </a:t>
            </a:r>
            <a:r>
              <a:rPr lang="ru-RU" b="1" dirty="0" smtClean="0"/>
              <a:t>1</a:t>
            </a:r>
            <a:r>
              <a:rPr lang="ru-RU" dirty="0" smtClean="0"/>
              <a:t> (Г №6)</a:t>
            </a:r>
          </a:p>
          <a:p>
            <a:r>
              <a:rPr lang="ru-RU" dirty="0" smtClean="0"/>
              <a:t>Английский язык </a:t>
            </a:r>
            <a:r>
              <a:rPr lang="ru-RU" b="1" dirty="0" smtClean="0"/>
              <a:t>4</a:t>
            </a:r>
            <a:r>
              <a:rPr lang="ru-RU" dirty="0" smtClean="0"/>
              <a:t> (СОШ №24, Г №16, Г №52, СОШ №150)</a:t>
            </a:r>
          </a:p>
          <a:p>
            <a:r>
              <a:rPr lang="ru-RU" dirty="0" smtClean="0"/>
              <a:t>Математика </a:t>
            </a:r>
            <a:r>
              <a:rPr lang="ru-RU" b="1" dirty="0" smtClean="0"/>
              <a:t>1</a:t>
            </a:r>
            <a:r>
              <a:rPr lang="ru-RU" dirty="0" smtClean="0"/>
              <a:t> (СОШ №10)</a:t>
            </a:r>
          </a:p>
          <a:p>
            <a:r>
              <a:rPr lang="ru-RU" sz="2600" b="1" dirty="0" smtClean="0"/>
              <a:t>Татарский  язык (6 чел.)</a:t>
            </a:r>
            <a:endParaRPr lang="ru-RU" sz="2600" dirty="0" smtClean="0"/>
          </a:p>
          <a:p>
            <a:r>
              <a:rPr lang="ru-RU" dirty="0" smtClean="0"/>
              <a:t>(Г№ 19,21,139,52; СОШ №1, 80)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289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339502"/>
            <a:ext cx="856895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Классный руководитель (12 чел)</a:t>
            </a:r>
            <a:endParaRPr lang="ru-RU" sz="2000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 smtClean="0"/>
              <a:t>(СОШ 100, 18, 48, 173, 150, 24,129; Г.№ 3, 52, 96, 139</a:t>
            </a:r>
            <a:r>
              <a:rPr lang="ru-RU" sz="2000" dirty="0"/>
              <a:t>;</a:t>
            </a:r>
            <a:r>
              <a:rPr lang="ru-RU" sz="2000" dirty="0" smtClean="0"/>
              <a:t> 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 Л. № 78 «Фарватер»)</a:t>
            </a:r>
            <a:endParaRPr lang="ru-RU" sz="2000" dirty="0"/>
          </a:p>
          <a:p>
            <a:r>
              <a:rPr lang="ru-RU" sz="2400" b="1" dirty="0" smtClean="0"/>
              <a:t>«ПДО» (3 чел)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 smtClean="0"/>
              <a:t>(Г№ 52, Л№ 116, ДМШ №20)</a:t>
            </a:r>
            <a:endParaRPr lang="ru-RU" sz="2400" b="1" dirty="0" smtClean="0"/>
          </a:p>
          <a:p>
            <a:r>
              <a:rPr lang="ru-RU" sz="2400" b="1" dirty="0" smtClean="0"/>
              <a:t>Педагог инклюзивного образования </a:t>
            </a:r>
            <a:r>
              <a:rPr lang="ru-RU" sz="2000" b="1" dirty="0" smtClean="0"/>
              <a:t>(3 чел</a:t>
            </a:r>
            <a:r>
              <a:rPr lang="ru-RU" sz="2000" b="1" dirty="0"/>
              <a:t>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/>
              <a:t>(СОШ </a:t>
            </a:r>
            <a:r>
              <a:rPr lang="ru-RU" dirty="0" smtClean="0"/>
              <a:t>№1, </a:t>
            </a:r>
            <a:r>
              <a:rPr lang="ru-RU" dirty="0"/>
              <a:t>4</a:t>
            </a:r>
            <a:r>
              <a:rPr lang="ru-RU" dirty="0" smtClean="0"/>
              <a:t>1, 51 )</a:t>
            </a:r>
          </a:p>
          <a:p>
            <a:r>
              <a:rPr lang="ru-RU" sz="2400" b="1" dirty="0" smtClean="0"/>
              <a:t>Учитель логопед  , Учитель-дефектолог </a:t>
            </a:r>
            <a:r>
              <a:rPr lang="ru-RU" sz="2400" b="1" dirty="0" smtClean="0"/>
              <a:t>(3 </a:t>
            </a:r>
            <a:r>
              <a:rPr lang="ru-RU" sz="2400" b="1" dirty="0" smtClean="0"/>
              <a:t>чел)</a:t>
            </a:r>
            <a:endParaRPr lang="ru-RU" sz="2400" b="1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 smtClean="0"/>
              <a:t>(СОШ №</a:t>
            </a:r>
            <a:r>
              <a:rPr lang="ru-RU" sz="2000" dirty="0" smtClean="0"/>
              <a:t>1,136)</a:t>
            </a:r>
            <a:endParaRPr lang="ru-RU" sz="2000" dirty="0"/>
          </a:p>
          <a:p>
            <a:r>
              <a:rPr lang="ru-RU" sz="2400" b="1" dirty="0" smtClean="0"/>
              <a:t>Педагог-психолог (5 чел)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 smtClean="0"/>
              <a:t>(СОШ №12, 100, 1, Г№18, 139)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30422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азвание 1"/>
          <p:cNvSpPr txBox="1">
            <a:spLocks/>
          </p:cNvSpPr>
          <p:nvPr/>
        </p:nvSpPr>
        <p:spPr>
          <a:xfrm>
            <a:off x="3599892" y="33468"/>
            <a:ext cx="3834426" cy="519522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Организация  проведения </a:t>
            </a:r>
          </a:p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федерального этапа Конкурса</a:t>
            </a:r>
          </a:p>
        </p:txBody>
      </p:sp>
      <p:sp>
        <p:nvSpPr>
          <p:cNvPr id="28" name="Название 1"/>
          <p:cNvSpPr txBox="1">
            <a:spLocks/>
          </p:cNvSpPr>
          <p:nvPr/>
        </p:nvSpPr>
        <p:spPr>
          <a:xfrm>
            <a:off x="1655680" y="70741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857250" y="-12343"/>
            <a:ext cx="7441164" cy="642715"/>
          </a:xfrm>
          <a:prstGeom prst="rect">
            <a:avLst/>
          </a:pr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30" name="Название 1"/>
          <p:cNvSpPr txBox="1">
            <a:spLocks/>
          </p:cNvSpPr>
          <p:nvPr/>
        </p:nvSpPr>
        <p:spPr>
          <a:xfrm>
            <a:off x="857250" y="141481"/>
            <a:ext cx="7429500" cy="33942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sz="1500" b="1" dirty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СТРУКТУРА  ПРОВЕДЕНИЯ  </a:t>
            </a:r>
            <a:r>
              <a:rPr lang="ru-RU" sz="15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районного ЭТАПА</a:t>
            </a:r>
            <a:endParaRPr lang="ru-RU" sz="1500" b="1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36" name="Shape 7"/>
          <p:cNvSpPr/>
          <p:nvPr/>
        </p:nvSpPr>
        <p:spPr>
          <a:xfrm>
            <a:off x="1475656" y="2427734"/>
            <a:ext cx="5040560" cy="1008112"/>
          </a:xfrm>
          <a:prstGeom prst="roundRect">
            <a:avLst>
              <a:gd name="adj" fmla="val 0"/>
            </a:avLst>
          </a:prstGeom>
          <a:ln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050" b="1" u="sng" dirty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dirty="0" smtClean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dirty="0" smtClean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dirty="0" smtClean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dirty="0" smtClean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Медиавизитка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dirty="0" smtClean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cap="none" dirty="0" smtClean="0">
              <a:solidFill>
                <a:schemeClr val="bg1"/>
              </a:solidFill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cap="none" dirty="0" smtClean="0">
              <a:solidFill>
                <a:schemeClr val="bg1"/>
              </a:solidFill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cap="none" dirty="0" smtClean="0">
              <a:solidFill>
                <a:schemeClr val="bg1"/>
              </a:solidFill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cap="none" dirty="0">
              <a:solidFill>
                <a:schemeClr val="bg1"/>
              </a:solidFill>
              <a:latin typeface="PT Sans" panose="020B0503020203020204" pitchFamily="34" charset="-52"/>
              <a:cs typeface="Arial" pitchFamily="34" charset="0"/>
            </a:endParaRPr>
          </a:p>
        </p:txBody>
      </p:sp>
      <p:sp>
        <p:nvSpPr>
          <p:cNvPr id="49" name="Shape 8"/>
          <p:cNvSpPr/>
          <p:nvPr/>
        </p:nvSpPr>
        <p:spPr>
          <a:xfrm>
            <a:off x="1763688" y="771550"/>
            <a:ext cx="4464496" cy="936104"/>
          </a:xfrm>
          <a:prstGeom prst="roundRect">
            <a:avLst>
              <a:gd name="adj" fmla="val 0"/>
            </a:avLst>
          </a:prstGeom>
          <a:ln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 algn="ctr">
              <a:defRPr sz="1800" cap="none">
                <a:solidFill>
                  <a:srgbClr val="000000"/>
                </a:solidFill>
              </a:defRPr>
            </a:pPr>
            <a:r>
              <a:rPr lang="ru-RU" sz="1600" b="1" cap="none" dirty="0">
                <a:solidFill>
                  <a:schemeClr val="tx1"/>
                </a:solidFill>
              </a:rPr>
              <a:t>ЗАОЧНЫЙ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</a:rPr>
              <a:t>ТУР</a:t>
            </a:r>
            <a:endParaRPr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95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азвание 1"/>
          <p:cNvSpPr txBox="1">
            <a:spLocks/>
          </p:cNvSpPr>
          <p:nvPr/>
        </p:nvSpPr>
        <p:spPr>
          <a:xfrm>
            <a:off x="3599892" y="33468"/>
            <a:ext cx="3834426" cy="519522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Организация  проведения </a:t>
            </a:r>
          </a:p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федерального этапа Конкурса</a:t>
            </a:r>
          </a:p>
        </p:txBody>
      </p:sp>
      <p:sp>
        <p:nvSpPr>
          <p:cNvPr id="28" name="Название 1"/>
          <p:cNvSpPr txBox="1">
            <a:spLocks/>
          </p:cNvSpPr>
          <p:nvPr/>
        </p:nvSpPr>
        <p:spPr>
          <a:xfrm>
            <a:off x="1655680" y="70741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857250" y="-12343"/>
            <a:ext cx="7441164" cy="642715"/>
          </a:xfrm>
          <a:prstGeom prst="rect">
            <a:avLst/>
          </a:pr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30" name="Название 1"/>
          <p:cNvSpPr txBox="1">
            <a:spLocks/>
          </p:cNvSpPr>
          <p:nvPr/>
        </p:nvSpPr>
        <p:spPr>
          <a:xfrm>
            <a:off x="857250" y="141481"/>
            <a:ext cx="7429500" cy="33942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sz="1500" b="1" dirty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СТРУКТУРА  ПРОВЕДЕНИЯ  </a:t>
            </a:r>
            <a:r>
              <a:rPr lang="ru-RU" sz="15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районного ЭТАПА</a:t>
            </a:r>
            <a:endParaRPr lang="ru-RU" sz="1500" b="1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Shape 7"/>
          <p:cNvSpPr/>
          <p:nvPr/>
        </p:nvSpPr>
        <p:spPr>
          <a:xfrm>
            <a:off x="1635088" y="3695348"/>
            <a:ext cx="4968552" cy="1080120"/>
          </a:xfrm>
          <a:prstGeom prst="roundRect">
            <a:avLst>
              <a:gd name="adj" fmla="val 3067"/>
            </a:avLst>
          </a:prstGeom>
          <a:ln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«МАСТЕР-КЛАСС»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Shape 7"/>
          <p:cNvSpPr/>
          <p:nvPr/>
        </p:nvSpPr>
        <p:spPr>
          <a:xfrm>
            <a:off x="1563080" y="2177743"/>
            <a:ext cx="5040560" cy="1008112"/>
          </a:xfrm>
          <a:prstGeom prst="roundRect">
            <a:avLst>
              <a:gd name="adj" fmla="val 0"/>
            </a:avLst>
          </a:prstGeom>
          <a:ln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050" b="1" u="sng" dirty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dirty="0" smtClean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dirty="0" smtClean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dirty="0" smtClean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«Урок»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Урок 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самоанализ урока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dirty="0" smtClean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cap="none" dirty="0" smtClean="0">
              <a:solidFill>
                <a:schemeClr val="bg1"/>
              </a:solidFill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cap="none" dirty="0" smtClean="0">
              <a:solidFill>
                <a:schemeClr val="bg1"/>
              </a:solidFill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cap="none" dirty="0">
              <a:solidFill>
                <a:schemeClr val="bg1"/>
              </a:solidFill>
              <a:latin typeface="PT Sans" panose="020B0503020203020204" pitchFamily="34" charset="-52"/>
              <a:cs typeface="Arial" pitchFamily="34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3363281" y="1729720"/>
            <a:ext cx="144015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28FCE"/>
                </a:solidFill>
                <a:latin typeface="PT Sans" panose="020B0503020203020204" pitchFamily="34" charset="-52"/>
              </a:rPr>
              <a:t>I</a:t>
            </a:r>
            <a:r>
              <a:rPr lang="ru-RU" b="1" dirty="0">
                <a:solidFill>
                  <a:srgbClr val="028FCE"/>
                </a:solidFill>
                <a:latin typeface="PT Sans" panose="020B0503020203020204" pitchFamily="34" charset="-52"/>
              </a:rPr>
              <a:t> </a:t>
            </a:r>
            <a:r>
              <a:rPr lang="ru-RU" b="1" dirty="0" smtClean="0">
                <a:solidFill>
                  <a:srgbClr val="028FCE"/>
                </a:solidFill>
                <a:latin typeface="PT Sans" panose="020B0503020203020204" pitchFamily="34" charset="-52"/>
              </a:rPr>
              <a:t>этап</a:t>
            </a:r>
            <a:endParaRPr lang="ru-RU" b="1" dirty="0">
              <a:solidFill>
                <a:srgbClr val="028FCE"/>
              </a:solidFill>
              <a:latin typeface="PT Sans" panose="020B0503020203020204" pitchFamily="34" charset="-52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3707904" y="3291830"/>
            <a:ext cx="108012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28FCE"/>
                </a:solidFill>
                <a:latin typeface="PT Sans" panose="020B0503020203020204" pitchFamily="34" charset="-52"/>
              </a:rPr>
              <a:t>II</a:t>
            </a:r>
            <a:r>
              <a:rPr lang="ru-RU" b="1" dirty="0">
                <a:solidFill>
                  <a:srgbClr val="028FCE"/>
                </a:solidFill>
                <a:latin typeface="PT Sans" panose="020B0503020203020204" pitchFamily="34" charset="-52"/>
              </a:rPr>
              <a:t> </a:t>
            </a:r>
            <a:r>
              <a:rPr lang="ru-RU" b="1" dirty="0" smtClean="0">
                <a:solidFill>
                  <a:srgbClr val="028FCE"/>
                </a:solidFill>
                <a:latin typeface="PT Sans" panose="020B0503020203020204" pitchFamily="34" charset="-52"/>
              </a:rPr>
              <a:t>этап</a:t>
            </a:r>
            <a:endParaRPr lang="ru-RU" b="1" dirty="0">
              <a:solidFill>
                <a:srgbClr val="028FCE"/>
              </a:solidFill>
              <a:latin typeface="PT Sans" panose="020B0503020203020204" pitchFamily="34" charset="-52"/>
            </a:endParaRPr>
          </a:p>
        </p:txBody>
      </p:sp>
      <p:sp>
        <p:nvSpPr>
          <p:cNvPr id="49" name="Shape 8"/>
          <p:cNvSpPr/>
          <p:nvPr/>
        </p:nvSpPr>
        <p:spPr>
          <a:xfrm>
            <a:off x="1763688" y="771550"/>
            <a:ext cx="4464496" cy="936104"/>
          </a:xfrm>
          <a:prstGeom prst="roundRect">
            <a:avLst>
              <a:gd name="adj" fmla="val 0"/>
            </a:avLst>
          </a:prstGeom>
          <a:ln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 algn="ctr">
              <a:defRPr sz="1800" cap="none">
                <a:solidFill>
                  <a:srgbClr val="000000"/>
                </a:solidFill>
              </a:defRPr>
            </a:pPr>
            <a:r>
              <a:rPr lang="ru-RU" sz="1600" b="1" cap="none" dirty="0" smtClean="0">
                <a:solidFill>
                  <a:schemeClr val="tx1"/>
                </a:solidFill>
              </a:rPr>
              <a:t>ОЧНЫЙ</a:t>
            </a:r>
            <a:r>
              <a:rPr lang="ru-RU" sz="1600" b="1" dirty="0" smtClean="0">
                <a:solidFill>
                  <a:schemeClr val="tx1"/>
                </a:solidFill>
              </a:rPr>
              <a:t> ТУР</a:t>
            </a:r>
            <a:endParaRPr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97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2314</TotalTime>
  <Words>1164</Words>
  <Application>Microsoft Office PowerPoint</Application>
  <PresentationFormat>Экран (16:9)</PresentationFormat>
  <Paragraphs>213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3" baseType="lpstr">
      <vt:lpstr>Arial</vt:lpstr>
      <vt:lpstr>Calibri</vt:lpstr>
      <vt:lpstr>Century Schoolbook</vt:lpstr>
      <vt:lpstr>Courier New</vt:lpstr>
      <vt:lpstr>Helvetica Neue</vt:lpstr>
      <vt:lpstr>Helvetica Neue Light</vt:lpstr>
      <vt:lpstr>PT Sans</vt:lpstr>
      <vt:lpstr>Times New Roman</vt:lpstr>
      <vt:lpstr>Verdana</vt:lpstr>
      <vt:lpstr>Wingdings</vt:lpstr>
      <vt:lpstr>Wingdings 2</vt:lpstr>
      <vt:lpstr>Эркер</vt:lpstr>
      <vt:lpstr>Презентация PowerPoint</vt:lpstr>
      <vt:lpstr> «Учитель года -2024»  </vt:lpstr>
      <vt:lpstr>Презентация PowerPoint</vt:lpstr>
      <vt:lpstr>Презентация PowerPoint</vt:lpstr>
      <vt:lpstr>Количество участников районного тура </vt:lpstr>
      <vt:lpstr>Учитель-предметник (16 чел)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Конкурсное задание очного тура-«Урок»  </vt:lpstr>
      <vt:lpstr>Презентация PowerPoint</vt:lpstr>
      <vt:lpstr>Презентация PowerPoint</vt:lpstr>
      <vt:lpstr>Презентация PowerPoint</vt:lpstr>
      <vt:lpstr>Презентация PowerPoint</vt:lpstr>
      <vt:lpstr>  Для участия в районном  этапе Конкурса </vt:lpstr>
      <vt:lpstr>разместить в личном блоге (сайте) следующие материалы:</vt:lpstr>
      <vt:lpstr>СРОКИ ПРОВЕДЕНИЯ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User</cp:lastModifiedBy>
  <cp:revision>327</cp:revision>
  <dcterms:created xsi:type="dcterms:W3CDTF">2018-05-24T13:38:21Z</dcterms:created>
  <dcterms:modified xsi:type="dcterms:W3CDTF">2023-11-27T11:05:37Z</dcterms:modified>
</cp:coreProperties>
</file>